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584" userDrawn="1">
          <p15:clr>
            <a:srgbClr val="A4A3A4"/>
          </p15:clr>
        </p15:guide>
        <p15:guide id="3" pos="1824" userDrawn="1">
          <p15:clr>
            <a:srgbClr val="A4A3A4"/>
          </p15:clr>
        </p15:guide>
        <p15:guide id="4" pos="96" userDrawn="1">
          <p15:clr>
            <a:srgbClr val="A4A3A4"/>
          </p15:clr>
        </p15:guide>
        <p15:guide id="7" pos="5856" userDrawn="1">
          <p15:clr>
            <a:srgbClr val="A4A3A4"/>
          </p15:clr>
        </p15:guide>
        <p15:guide id="8" pos="5568" userDrawn="1">
          <p15:clr>
            <a:srgbClr val="A4A3A4"/>
          </p15:clr>
        </p15:guide>
        <p15:guide id="9" orient="horz" pos="100" userDrawn="1">
          <p15:clr>
            <a:srgbClr val="A4A3A4"/>
          </p15:clr>
        </p15:guide>
        <p15:guide id="10" pos="2112" userDrawn="1">
          <p15:clr>
            <a:srgbClr val="A4A3A4"/>
          </p15:clr>
        </p15:guide>
        <p15:guide id="11" orient="horz" pos="42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ubin, Jackie" initials="BJ" lastIdx="1" clrIdx="0">
    <p:extLst>
      <p:ext uri="{19B8F6BF-5375-455C-9EA6-DF929625EA0E}">
        <p15:presenceInfo xmlns:p15="http://schemas.microsoft.com/office/powerpoint/2012/main" userId="Boubin, Jack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CE5"/>
    <a:srgbClr val="DC9276"/>
    <a:srgbClr val="79B3C1"/>
    <a:srgbClr val="28359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1502" autoAdjust="0"/>
  </p:normalViewPr>
  <p:slideViewPr>
    <p:cSldViewPr snapToGrid="0">
      <p:cViewPr varScale="1">
        <p:scale>
          <a:sx n="68" d="100"/>
          <a:sy n="68" d="100"/>
        </p:scale>
        <p:origin x="710" y="62"/>
      </p:cViewPr>
      <p:guideLst>
        <p:guide pos="7584"/>
        <p:guide pos="1824"/>
        <p:guide pos="96"/>
        <p:guide pos="5856"/>
        <p:guide pos="5568"/>
        <p:guide orient="horz" pos="100"/>
        <p:guide pos="2112"/>
        <p:guide orient="horz" pos="42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AC4D6-7BC3-4658-A539-0AA5109AEB1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9B03B-616C-4714-B287-837E470A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44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Keep text within gutter guides.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To hide guides: click View; uncheck Guides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Author list: Don’t split names onto two lines (e.g., “Jimmy [break] Smith”). If that happens, use a </a:t>
            </a:r>
            <a:r>
              <a:rPr lang="en-US" b="0" dirty="0"/>
              <a:t>new line. Bold the first names of the presenting author.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Intro/methods/result: </a:t>
            </a:r>
            <a:r>
              <a:rPr lang="en-US" b="1" dirty="0"/>
              <a:t>Don’t drop below font size 10</a:t>
            </a:r>
            <a:r>
              <a:rPr lang="en-US" dirty="0"/>
              <a:t>, but if you have extra space, increase the font size until the space is full.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 not use color in the sidebars except in graphs/figures.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49B03B-616C-4714-B287-837E470A4B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63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64884-684E-4180-9E90-EB54EAC0CC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9EFCF5-F0AF-4C6A-BE50-B357BA7DA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DF21A-C62D-44B0-9B9C-17DBCD6F8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29F8-4740-42AB-86E7-BEE371BC486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76061-5D84-49E6-870F-2D2A9ACF3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45732-D7F1-431C-9D5E-6C655F771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E93-1E1D-4054-9B8D-938A4508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4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8C123-0026-4EEB-AD5F-FA56AE0E9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03218F-CE45-4C85-BC9B-9DFE7C15F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07BE6-1406-4EE8-89B9-18A6A9EBB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29F8-4740-42AB-86E7-BEE371BC486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1C055-81CA-42DD-8DE6-5A04CDC32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36B59-EB0F-4A95-BB36-2CE78FB3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E93-1E1D-4054-9B8D-938A4508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3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9B55F6-C853-4ECB-9485-27410B5263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3C24F1-500D-43EA-8941-A02C7AEC5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88593-248D-4607-A812-DFE04C549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29F8-4740-42AB-86E7-BEE371BC486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CF019-3E9C-4A7D-9F43-B16C0ABA6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AD862-FB17-4E91-A167-58112FE07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E93-1E1D-4054-9B8D-938A4508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2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0D8CE-F51B-4EA0-9F56-59DF53BBD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9BB02-5D8F-4870-9D26-A1CCDD9F3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EE4DE-1048-4DC7-8EC8-110555AC1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29F8-4740-42AB-86E7-BEE371BC486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FA5E3-15C6-4E27-8319-4FC5C903E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5A274-C51F-47A9-8DB1-DA5137B32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E93-1E1D-4054-9B8D-938A4508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0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B44F4-D24A-49CC-8709-7A8291880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7008-4D6D-40F9-AB3F-46B13D74F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75C83-A491-424C-BC17-BF41FCD5C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29F8-4740-42AB-86E7-BEE371BC486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22C6F-ACD1-42BC-974F-3308F93C5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7DC3B-51E4-4B42-BB9A-FCA89389C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E93-1E1D-4054-9B8D-938A4508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2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533EE-B669-413D-ABE1-80E195DDB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15D11-7120-41FA-B45F-753E342F1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383937-2D60-4A0E-9659-BD417CE3A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AC811-0E5B-489E-8243-9CFFBA5A4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29F8-4740-42AB-86E7-BEE371BC486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9E8629-1938-44E6-B877-4CE08D3DC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BF310E-E613-4564-8055-8ED52AB09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E93-1E1D-4054-9B8D-938A4508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2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8512A-9E00-4C32-AE74-0C6B2FB0A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FC114-E7DA-4DC2-9CA2-70ADC2572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F552AD-3E43-4375-B0E5-BB8186718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816F0-3045-42C7-BDD8-E8C306662B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5D1749-0DE3-492F-BE9C-115F631481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EB13C2-29B7-4540-A6EB-BBF8031F9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29F8-4740-42AB-86E7-BEE371BC486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11600D-7702-4C96-AB62-F920757F8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3722A5-5B41-4E7B-B59C-F36289E48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E93-1E1D-4054-9B8D-938A4508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5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CC84C-D154-436E-BC96-FC528E4EF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4E49A8-6C5E-4160-A9C7-A3CFBC397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29F8-4740-42AB-86E7-BEE371BC486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C1C60-13C5-4F7C-805D-02BAA3CC0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D4DCC3-F597-45EF-8236-ED6E496F5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E93-1E1D-4054-9B8D-938A4508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9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E37582-3482-4655-93B1-65F397629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29F8-4740-42AB-86E7-BEE371BC486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E43DBB-D92A-47F0-8CD0-7F6BC1546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6A0CC-27C7-4573-9FF8-EE36F1260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E93-1E1D-4054-9B8D-938A4508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93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8296F-4AD4-4D55-9396-04F93CEA4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D751C-5577-4DAE-89BA-094309AD1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D2E22A-83C5-4418-A2EA-FA6892C28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AF3E8-7A2C-487B-84A3-39D81A257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29F8-4740-42AB-86E7-BEE371BC486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7E3F8-5FFC-41FE-B6DF-765D53616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9719FC-E6A3-4341-A3A1-6395DED6D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E93-1E1D-4054-9B8D-938A4508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7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1D690-E8C9-4AAF-AEFE-CC54ED2E3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20A44C-DF7B-4889-B253-76EDA4AFD0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BF957-10C0-40EC-A40D-3DFB296DE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EF1E88-EED4-46AD-BF7F-748EA8239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29F8-4740-42AB-86E7-BEE371BC486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D1F09-3B29-4403-B681-71F07D8D5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B2FC9-D462-430A-B313-ACE13A813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E93-1E1D-4054-9B8D-938A4508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8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6992FB-7691-4828-9E40-6F8B2369D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519F7-2ACE-46DE-93A3-912C580D5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4B2E0-51C9-4C32-9F4B-E8DF6B2D05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329F8-4740-42AB-86E7-BEE371BC486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23E7E-98F6-42D9-806A-BCD9CE1346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95E80-80F5-49DB-AACF-18BC5F5876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BAE93-1E1D-4054-9B8D-938A4508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5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ECED23E-DEA6-4549-864F-EA2C85357A26}"/>
              </a:ext>
            </a:extLst>
          </p:cNvPr>
          <p:cNvSpPr/>
          <p:nvPr/>
        </p:nvSpPr>
        <p:spPr>
          <a:xfrm>
            <a:off x="3013594" y="0"/>
            <a:ext cx="6179567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71A67D-1C9B-4575-9A95-E77D2F4B9980}"/>
              </a:ext>
            </a:extLst>
          </p:cNvPr>
          <p:cNvSpPr txBox="1"/>
          <p:nvPr/>
        </p:nvSpPr>
        <p:spPr>
          <a:xfrm>
            <a:off x="145582" y="1727487"/>
            <a:ext cx="2743198" cy="376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 defTabSz="483580">
              <a:lnSpc>
                <a:spcPct val="120000"/>
              </a:lnSpc>
              <a:tabLst>
                <a:tab pos="230188" algn="l"/>
              </a:tabLst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</a:t>
            </a:r>
          </a:p>
          <a:p>
            <a:pPr marL="115888" indent="-115888" defTabSz="48358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give context for the gap you’re filling</a:t>
            </a:r>
          </a:p>
          <a:p>
            <a:pPr defTabSz="483580">
              <a:lnSpc>
                <a:spcPct val="120000"/>
              </a:lnSpc>
              <a:tabLst>
                <a:tab pos="230188" algn="l"/>
              </a:tabLst>
            </a:pPr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888" indent="-115888" defTabSz="483580">
              <a:lnSpc>
                <a:spcPct val="120000"/>
              </a:lnSpc>
              <a:tabLst>
                <a:tab pos="230188" algn="l"/>
              </a:tabLst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115888" indent="-115888" defTabSz="483580">
              <a:lnSpc>
                <a:spcPct val="120000"/>
              </a:lnSpc>
              <a:buFont typeface="+mj-lt"/>
              <a:buAutoNum type="arabicPeriod"/>
              <a:tabLst>
                <a:tab pos="230188" algn="l"/>
              </a:tabLs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###, </a:t>
            </a:r>
          </a:p>
          <a:p>
            <a:pPr marL="115888" indent="-115888" defTabSz="483580">
              <a:lnSpc>
                <a:spcPct val="120000"/>
              </a:lnSpc>
              <a:buFont typeface="+mj-lt"/>
              <a:buAutoNum type="arabicPeriod"/>
              <a:tabLst>
                <a:tab pos="230188" algn="l"/>
              </a:tabLs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Collected this</a:t>
            </a:r>
          </a:p>
          <a:p>
            <a:pPr marL="115888" indent="-115888" defTabSz="483580">
              <a:lnSpc>
                <a:spcPct val="120000"/>
              </a:lnSpc>
              <a:buFont typeface="+mj-lt"/>
              <a:buAutoNum type="arabicPeriod"/>
              <a:tabLst>
                <a:tab pos="230188" algn="l"/>
              </a:tabLs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Tested with X statistical test</a:t>
            </a:r>
            <a:endParaRPr lang="en-US" sz="1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888" indent="-115888" defTabSz="483580">
              <a:lnSpc>
                <a:spcPct val="120000"/>
              </a:lnSpc>
              <a:tabLst>
                <a:tab pos="230188" algn="l"/>
              </a:tabLst>
            </a:pPr>
            <a:endParaRPr lang="en-US" sz="1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888" indent="-115888" defTabSz="483580">
              <a:lnSpc>
                <a:spcPct val="120000"/>
              </a:lnSpc>
              <a:tabLst>
                <a:tab pos="230188" algn="l"/>
              </a:tabLst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115888" indent="-115888" defTabSz="48358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230188" algn="l"/>
              </a:tabLs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 or table with essential results only.</a:t>
            </a:r>
          </a:p>
          <a:p>
            <a:pPr marL="115888" indent="-115888" defTabSz="48358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230188" algn="l"/>
              </a:tabLs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“extra” correlations, etc. in the side bar.</a:t>
            </a:r>
          </a:p>
          <a:p>
            <a:pPr marL="115888" indent="-115888" defTabSz="483580">
              <a:lnSpc>
                <a:spcPct val="120000"/>
              </a:lnSpc>
              <a:tabLst>
                <a:tab pos="230188" algn="l"/>
              </a:tabLst>
            </a:pPr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888" indent="-115888" defTabSz="483580">
              <a:lnSpc>
                <a:spcPct val="120000"/>
              </a:lnSpc>
              <a:tabLst>
                <a:tab pos="230188" algn="l"/>
              </a:tabLst>
            </a:pPr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888" indent="-115888" defTabSz="483580">
              <a:lnSpc>
                <a:spcPct val="120000"/>
              </a:lnSpc>
              <a:tabLst>
                <a:tab pos="230188" algn="l"/>
              </a:tabLs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 marL="115888" indent="-115888" defTabSz="48358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230188" algn="l"/>
              </a:tabLs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“If this result actually generalized and I didn’t have to humbly disclaim the possibility of a thousand confounds and limitations, it would imply that….”</a:t>
            </a:r>
          </a:p>
          <a:p>
            <a:pPr marL="115888" indent="-115888" defTabSz="483580">
              <a:lnSpc>
                <a:spcPct val="120000"/>
              </a:lnSpc>
              <a:tabLst>
                <a:tab pos="230188" algn="l"/>
              </a:tabLst>
            </a:pPr>
            <a:endParaRPr lang="en-US" sz="1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888" indent="-115888" defTabSz="483580">
              <a:lnSpc>
                <a:spcPct val="120000"/>
              </a:lnSpc>
              <a:tabLst>
                <a:tab pos="230188" algn="l"/>
              </a:tabLst>
            </a:pPr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3FE239-F94A-4450-94CA-2E2C3DB8404C}"/>
              </a:ext>
            </a:extLst>
          </p:cNvPr>
          <p:cNvSpPr txBox="1"/>
          <p:nvPr/>
        </p:nvSpPr>
        <p:spPr>
          <a:xfrm>
            <a:off x="145581" y="432902"/>
            <a:ext cx="2743199" cy="52322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defTabSz="483580"/>
            <a:r>
              <a:rPr lang="en-US" sz="14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</a:t>
            </a:r>
            <a:r>
              <a:rPr lang="en-US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3A7FAC-1EFA-4C7D-AA94-5CC066A027DF}"/>
              </a:ext>
            </a:extLst>
          </p:cNvPr>
          <p:cNvSpPr txBox="1"/>
          <p:nvPr/>
        </p:nvSpPr>
        <p:spPr>
          <a:xfrm>
            <a:off x="179612" y="1141749"/>
            <a:ext cx="2715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3580"/>
            <a:r>
              <a:rPr lang="en-US" sz="1000" b="1" dirty="0">
                <a:solidFill>
                  <a:prstClr val="black"/>
                </a:solidFill>
                <a:highlight>
                  <a:srgbClr val="FFD54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Leeroy 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Jenkins, author2, </a:t>
            </a:r>
          </a:p>
          <a:p>
            <a:pPr defTabSz="483580"/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author3, author4</a:t>
            </a:r>
            <a:endParaRPr lang="en-US" sz="1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C8805B-3858-4876-8A53-0A05BA7F9487}"/>
              </a:ext>
            </a:extLst>
          </p:cNvPr>
          <p:cNvSpPr/>
          <p:nvPr/>
        </p:nvSpPr>
        <p:spPr>
          <a:xfrm>
            <a:off x="3372464" y="1315809"/>
            <a:ext cx="5486401" cy="1951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Main finding goes here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translated into plain English. Emphasize the important words.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B0D946-99FE-4D34-95BA-4E0CE2F097C4}"/>
              </a:ext>
            </a:extLst>
          </p:cNvPr>
          <p:cNvSpPr/>
          <p:nvPr/>
        </p:nvSpPr>
        <p:spPr>
          <a:xfrm>
            <a:off x="3563032" y="5002701"/>
            <a:ext cx="4764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can add a focal graphic here.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EA36B2-189A-44C7-92B3-D038636185F0}"/>
              </a:ext>
            </a:extLst>
          </p:cNvPr>
          <p:cNvSpPr/>
          <p:nvPr/>
        </p:nvSpPr>
        <p:spPr>
          <a:xfrm>
            <a:off x="9304336" y="694512"/>
            <a:ext cx="2735263" cy="2065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888" lvl="0" indent="-115888" defTabSz="457200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this and replace it with your…</a:t>
            </a:r>
          </a:p>
          <a:p>
            <a:pPr marL="115888" lvl="0" indent="-115888" defTabSz="4572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Things you want to highlight.</a:t>
            </a:r>
          </a:p>
          <a:p>
            <a:pPr marL="115888" lvl="0" indent="-115888" defTabSz="4572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 Graphs, Tables, Figures</a:t>
            </a:r>
          </a:p>
          <a:p>
            <a:pPr marL="115888" lvl="0" indent="-115888" defTabSz="4572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 nuance that you’re worried about leaving out.</a:t>
            </a:r>
          </a:p>
          <a:p>
            <a:pPr lvl="0" defTabSz="457200"/>
            <a:endParaRPr lang="en-US" sz="5625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2AA156E-5851-4C30-879D-312736F85611}"/>
              </a:ext>
            </a:extLst>
          </p:cNvPr>
          <p:cNvGrpSpPr/>
          <p:nvPr/>
        </p:nvGrpSpPr>
        <p:grpSpPr>
          <a:xfrm>
            <a:off x="-1583794" y="1053578"/>
            <a:ext cx="1700999" cy="524461"/>
            <a:chOff x="-1611005" y="1774628"/>
            <a:chExt cx="1700999" cy="524461"/>
          </a:xfrm>
        </p:grpSpPr>
        <p:sp>
          <p:nvSpPr>
            <p:cNvPr id="13" name="Arrow: Right 7">
              <a:extLst>
                <a:ext uri="{FF2B5EF4-FFF2-40B4-BE49-F238E27FC236}">
                  <a16:creationId xmlns:a16="http://schemas.microsoft.com/office/drawing/2014/main" id="{AF240850-AD78-4F82-B49F-7F0E929AEAE8}"/>
                </a:ext>
              </a:extLst>
            </p:cNvPr>
            <p:cNvSpPr/>
            <p:nvPr/>
          </p:nvSpPr>
          <p:spPr>
            <a:xfrm>
              <a:off x="-1611005" y="1774628"/>
              <a:ext cx="1458495" cy="524461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3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7E86FC0-E746-4A57-B077-2DD60DF76D1A}"/>
                </a:ext>
              </a:extLst>
            </p:cNvPr>
            <p:cNvSpPr txBox="1"/>
            <p:nvPr/>
          </p:nvSpPr>
          <p:spPr>
            <a:xfrm>
              <a:off x="-1596267" y="1867581"/>
              <a:ext cx="16862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Highlight your name</a:t>
              </a:r>
            </a:p>
            <a:p>
              <a:r>
                <a:rPr lang="en-US" sz="800" b="1" dirty="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(presenter)</a:t>
              </a:r>
              <a:endParaRPr lang="en-US" sz="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267" y="6062133"/>
            <a:ext cx="2046948" cy="66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2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232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Boubin, Jackie</dc:creator>
  <cp:lastModifiedBy>Lisa Russo</cp:lastModifiedBy>
  <cp:revision>20</cp:revision>
  <dcterms:created xsi:type="dcterms:W3CDTF">2020-12-11T16:35:23Z</dcterms:created>
  <dcterms:modified xsi:type="dcterms:W3CDTF">2023-11-06T22:02:03Z</dcterms:modified>
</cp:coreProperties>
</file>